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notesMasterIdLst>
    <p:notesMasterId r:id="rId6"/>
  </p:notesMasterIdLst>
  <p:sldIdLst>
    <p:sldId id="264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5" r:id="rId16"/>
  </p:sldIdLst>
  <p:sldSz cx="14630400" cy="8229600"/>
  <p:notesSz cx="8229600" cy="146304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16158082" val="1068" rev64="64" revOS="3"/>
      <pr:smFileRevision xmlns:pr="smNativeData" xmlns="smNativeData" dt="1716158082" val="101"/>
      <pr:guideOptions xmlns:pr="smNativeData" xmlns="smNativeData" dt="1716158082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napToObjects="1">
      <p:cViewPr varScale="1">
        <p:scale>
          <a:sx n="77" d="100"/>
          <a:sy n="77" d="100"/>
        </p:scale>
        <p:origin x="459" y="583"/>
      </p:cViewPr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6" d="100"/>
        <a:sy n="16" d="100"/>
      </p:scale>
      <p:origin x="0" y="0"/>
    </p:cViewPr>
  </p:sorterViewPr>
  <p:notesViewPr>
    <p:cSldViewPr snapToGrid="0" snapToObjects="1">
      <p:cViewPr>
        <p:scale>
          <a:sx n="77" d="100"/>
          <a:sy n="77" d="100"/>
        </p:scale>
        <p:origin x="459" y="583"/>
      </p:cViewPr>
    </p:cSldViewPr>
  </p:notesViewPr>
  <p:gridSpacing cx="78028800" cy="7802880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3" name="Date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0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4D8191B1-FFA0-D467-EE39-0932DF77185C}" type="datetime1">
              <a:t>7/23/19</a:t>
            </a:fld>
          </a:p>
        </p:txBody>
      </p:sp>
      <p:sp>
        <p:nvSpPr>
          <p:cNvPr id="4" name="Slide Image Placeholder 3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/>
            <a:endParaRPr lang="en-us" cap="none"/>
          </a:p>
        </p:txBody>
      </p:sp>
      <p:sp>
        <p:nvSpPr>
          <p:cNvPr id="5" name="Notes Placeholder 4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DHUm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rPr lang="en-us" cap="none"/>
              <a:t>Click to edit Master text styles</a:t>
            </a:r>
            <a:endParaRPr lang="en-us" cap="none"/>
          </a:p>
          <a:p>
            <a:pPr lvl="1"/>
            <a:r>
              <a:rPr lang="en-us" cap="none"/>
              <a:t>Second level</a:t>
            </a:r>
            <a:endParaRPr lang="en-us" cap="none"/>
          </a:p>
          <a:p>
            <a:pPr lvl="2"/>
            <a:r>
              <a:rPr lang="en-us" cap="none"/>
              <a:t>Third level</a:t>
            </a:r>
            <a:endParaRPr lang="en-us" cap="none"/>
          </a:p>
          <a:p>
            <a:pPr lvl="3"/>
            <a:r>
              <a:rPr lang="en-us" cap="none"/>
              <a:t>Fourth level</a:t>
            </a:r>
            <a:endParaRPr lang="en-us" cap="none"/>
          </a:p>
          <a:p>
            <a:pPr lvl="4"/>
            <a:r>
              <a:rPr lang="en-us" cap="none"/>
              <a:t>Fifth level</a:t>
            </a:r>
            <a:endParaRPr lang="en-us" cap="none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EAc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11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5888C4B2-FCB5-DD32-FB30-0A678A7E0D5F}" type="slidenum"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230364DB-95CE-5692-80BB-63C72AF57636}" type="slidenum">
              <a:t>1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gD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Q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6295EED3-9D8F-C018-C12D-6B4DA063373E}" type="slidenum">
              <a:rPr lang="en-us" cap="none"/>
              <a:t>8</a:t>
            </a:fld>
            <a:endParaRPr lang="en-us" cap="none"/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1C29BA1A-54F1-7C4C-BF91-A219F4DF49F7}" type="slidenum">
              <a:rPr lang="en-us" cap="none"/>
              <a:t>2</a:t>
            </a:fld>
            <a:endParaRPr lang="en-us" cap="none"/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42D9AA5-EBE9-786C-A795-1D39D4DB5148}" type="slidenum">
              <a:rPr lang="en-us" cap="none"/>
              <a:t>3</a:t>
            </a:fld>
            <a:endParaRPr lang="en-us" cap="none"/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9ABFA78-36E4-FE0C-AA13-C059B45D5C95}" type="slidenum">
              <a:rPr lang="en-us" cap="none"/>
              <a:t>4</a:t>
            </a:fld>
            <a:endParaRPr lang="en-us" cap="none"/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COlA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COlA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4BA1CD50-1EA6-F43B-E819-E86E83571EBD}" type="slidenum">
              <a:rPr lang="en-us" cap="none"/>
              <a:t>5</a:t>
            </a:fld>
            <a:endParaRPr lang="en-us" cap="none"/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5219CEFA-B4BF-4C38-F1A1-426D80EF0717}" type="slidenum">
              <a:rPr lang="en-us" cap="none"/>
              <a:t>6</a:t>
            </a:fld>
            <a:endParaRPr lang="en-us" cap="none"/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6C6AEB94-DA81-3F1D-CFD2-2C48A59C3979}" type="slidenum">
              <a:rPr lang="en-us" cap="none"/>
              <a:t>7</a:t>
            </a:fld>
            <a:endParaRPr lang="en-us" cap="none"/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Pv8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Vlc3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5F969C1E-50B2-C36A-FC2E-A63FD2600AF3}" type="slidenum">
              <a:rPr lang="en-us" cap="none"/>
              <a:t>8</a:t>
            </a:fld>
            <a:endParaRPr lang="en-us" cap="none"/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gn5K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gn5K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673D10CF-818A-68E6-C485-77B35ECB3222}" type="slidenum">
              <a:t>1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1"/>
          </a:solidFill>
          <a:effectLst/>
          <a:latin typeface="Calibri Light" pitchFamily="0" charset="0"/>
          <a:ea typeface="Calibri Light" pitchFamily="0" charset="0"/>
          <a:cs typeface="Calibri Light" pitchFamily="0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5146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9718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sp>
        <p:nvSpPr>
          <p:cNvPr id="4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gIAANQKAAAqMAAAXxMAAAAAAAAmAAAACAAAAP//////////"/>
              </a:ext>
            </a:extLst>
          </p:cNvSpPr>
          <p:nvPr/>
        </p:nvSpPr>
        <p:spPr>
          <a:xfrm>
            <a:off x="407670" y="1760220"/>
            <a:ext cx="742188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ct val="100000"/>
              </a:lnSpc>
              <a:buNone/>
              <a:def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defRPr>
            </a:pPr>
            <a:r>
              <a:t>Практическая работа №9</a:t>
            </a:r>
          </a:p>
          <a:p>
            <a:pPr marL="0" indent="0">
              <a:lnSpc>
                <a:spcPts val="2795"/>
              </a:lnSpc>
              <a:buNone/>
              <a:defRPr lang="en-us" sz="2600" b="1" cap="none">
                <a:solidFill>
                  <a:srgbClr val="FF726D"/>
                </a:solidFill>
                <a:latin typeface="Fira Sans" pitchFamily="0" charset="0"/>
                <a:ea typeface="Fira Sans" pitchFamily="0" charset="0"/>
                <a:cs typeface="Fira Sans" pitchFamily="0" charset="0"/>
              </a:defRPr>
            </a:pPr>
            <a:r>
              <a:t>Тема: «Тестовые примеры. Классы эквивалентности. </a:t>
            </a:r>
          </a:p>
          <a:p>
            <a:pPr marL="0" indent="0">
              <a:lnSpc>
                <a:spcPts val="2795"/>
              </a:lnSpc>
              <a:buNone/>
              <a:defRPr lang="en-us" sz="2600" b="1" cap="none">
                <a:solidFill>
                  <a:srgbClr val="FF726D"/>
                </a:solidFill>
                <a:latin typeface="Fira Sans" pitchFamily="0" charset="0"/>
                <a:ea typeface="Fira Sans" pitchFamily="0" charset="0"/>
                <a:cs typeface="Fira Sans" pitchFamily="0" charset="0"/>
              </a:defRPr>
            </a:pPr>
            <a:r>
              <a:t>Ручное тестирование в MVSTE »</a:t>
            </a:r>
          </a:p>
        </p:txBody>
      </p:sp>
      <p:sp>
        <p:nvSpPr>
          <p:cNvPr id="5" name="Text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g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wUAAJwYAAAzMwAAiyMAAAAAAAAmAAAACAAAAP//////////"/>
              </a:ext>
            </a:extLst>
          </p:cNvSpPr>
          <p:nvPr/>
        </p:nvSpPr>
        <p:spPr>
          <a:xfrm>
            <a:off x="845185" y="4000500"/>
            <a:ext cx="7477760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  <a:def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defRPr>
            </a:pPr>
            <a:r>
              <a:t>Выполнила</a:t>
            </a:r>
          </a:p>
          <a:p>
            <a:pPr marL="0" indent="0">
              <a:lnSpc>
                <a:spcPts val="2795"/>
              </a:lnSpc>
              <a:buNone/>
              <a:def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defRPr>
            </a:pPr>
            <a:r>
              <a:t>студентка группы 3ИСП-2</a:t>
            </a:r>
          </a:p>
          <a:p>
            <a:pPr marL="0" indent="0">
              <a:lnSpc>
                <a:spcPts val="2795"/>
              </a:lnSpc>
              <a:buNone/>
              <a:def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defRPr>
            </a:pPr>
            <a:r>
              <a:t>Семиволос Д.А.</a:t>
            </a:r>
          </a:p>
        </p:txBody>
      </p:sp>
      <p:pic>
        <p:nvPicPr>
          <p:cNvPr id="6" name="Изображение1"/>
          <p:cNvPicPr>
            <a:picLocks noChangeAspect="1"/>
            <a:extLst>
              <a:ext uri="smNativeData">
                <pr:smNativeData xmlns:pr="smNativeData" xmlns="smNativeData" val="SMDATA_17_gn5K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E4xAACECgAAbVgAANwn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8014970" y="1709420"/>
            <a:ext cx="6359525" cy="47701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sp>
        <p:nvSpPr>
          <p:cNvPr id="4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RYAAFAVAABbQwAAUB0AAAAAAAAmAAAACAAAAP//////////"/>
              </a:ext>
            </a:extLst>
          </p:cNvSpPr>
          <p:nvPr/>
        </p:nvSpPr>
        <p:spPr>
          <a:xfrm>
            <a:off x="3681095" y="3464560"/>
            <a:ext cx="7268210" cy="13004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ctr">
              <a:lnSpc>
                <a:spcPts val="5465"/>
              </a:lnSpc>
              <a:buNone/>
              <a:def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defRPr>
            </a:pPr>
            <a:r>
              <a:t>Спасибо за внимание!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pic>
        <p:nvPicPr>
          <p:cNvPr id="4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kNTYb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Ew4AAAAAAAAD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PzHj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NQKAAAgMwAAXxMAABAAAAAmAAAACAAAAP//////////"/>
              </a:ext>
            </a:extLst>
          </p:cNvSpPr>
          <p:nvPr/>
        </p:nvSpPr>
        <p:spPr>
          <a:xfrm>
            <a:off x="833120" y="1760220"/>
            <a:ext cx="747776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Введение в тестовые примеры</a:t>
            </a:r>
            <a:endParaRPr lang="en-us" sz="4370" cap="none"/>
          </a:p>
        </p:txBody>
      </p:sp>
      <p:sp>
        <p:nvSpPr>
          <p:cNvPr id="6" name="Text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BewO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GsVAAAgMwAAWiAAABAAAAAmAAAACAAAAP//////////"/>
              </a:ext>
            </a:extLst>
          </p:cNvSpPr>
          <p:nvPr/>
        </p:nvSpPr>
        <p:spPr>
          <a:xfrm>
            <a:off x="833120" y="3481705"/>
            <a:ext cx="7477760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Тестирование программного обеспечения играет ключевую роль в обеспечении качества и надежности приложений. Создание тщательно продуманных тестовых примеров является основой эффективного тестирования. В этом введении мы рассмотрим важность тестовых примеров и методы их разработки.</a:t>
            </a:r>
            <a:endParaRPr lang="en-us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ojdm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OMhAAAgMwAAEyQAABAgAAAmAAAACAAAAP//////////"/>
              </a:ext>
            </a:extLst>
          </p:cNvSpPr>
          <p:nvPr/>
        </p:nvSpPr>
        <p:spPr>
          <a:xfrm>
            <a:off x="833120" y="5508625"/>
            <a:ext cx="747776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XOi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J0lAAAgMwAAzCcAABAgAAAmAAAACAAAAP//////////"/>
              </a:ext>
            </a:extLst>
          </p:cNvSpPr>
          <p:nvPr/>
        </p:nvSpPr>
        <p:spPr>
          <a:xfrm>
            <a:off x="833120" y="6114415"/>
            <a:ext cx="747776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k9In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pic>
        <p:nvPicPr>
          <p:cNvPr id="4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///8AAAAAdBY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8mU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oBsAAFcJAAC7RwAA5wsAABAgAAAmAAAACAAAAP//////////"/>
              </a:ext>
            </a:extLst>
          </p:cNvSpPr>
          <p:nvPr/>
        </p:nvSpPr>
        <p:spPr>
          <a:xfrm>
            <a:off x="4490720" y="1518285"/>
            <a:ext cx="7169785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Определение классов эквивалентности</a:t>
            </a:r>
            <a:endParaRPr lang="en-us" sz="2620" cap="none"/>
          </a:p>
        </p:txBody>
      </p:sp>
      <p:sp>
        <p:nvSpPr>
          <p:cNvPr id="6" name="Shape 3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oBsAAIIOAACzHgAAlREAABAAAAAmAAAACAAAAP//////////"/>
              </a:ext>
            </a:extLst>
          </p:cNvSpPr>
          <p:nvPr/>
        </p:nvSpPr>
        <p:spPr>
          <a:xfrm>
            <a:off x="4490720" y="2358390"/>
            <a:ext cx="499745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7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hwAAMQOAACtHQAAVBEAABAgAAAmAAAACAAAAP//////////"/>
              </a:ext>
            </a:extLst>
          </p:cNvSpPr>
          <p:nvPr/>
        </p:nvSpPr>
        <p:spPr>
          <a:xfrm>
            <a:off x="4657090" y="2400300"/>
            <a:ext cx="167005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1</a:t>
            </a:r>
            <a:endParaRPr lang="en-us" sz="2620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SAAAPoOAACRNwAAQBMAABAAAAAmAAAACAAAAP//////////"/>
              </a:ext>
            </a:extLst>
          </p:cNvSpPr>
          <p:nvPr/>
        </p:nvSpPr>
        <p:spPr>
          <a:xfrm>
            <a:off x="5212715" y="2434590"/>
            <a:ext cx="382016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Что такое классы эквивалентности?</a:t>
            </a:r>
            <a:endParaRPr lang="en-us" sz="2185" cap="none"/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SAAABIUAACRNwAAAB8AABAAAAAmAAAACAAAAP//////////"/>
              </a:ext>
            </a:extLst>
          </p:cNvSpPr>
          <p:nvPr/>
        </p:nvSpPr>
        <p:spPr>
          <a:xfrm>
            <a:off x="5212715" y="3262630"/>
            <a:ext cx="382016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Классы эквивалентности - это группы входных данных, которые ожидается, что будут обрабатываться одинаково системой.</a:t>
            </a:r>
            <a:endParaRPr lang="en-us" cap="none"/>
          </a:p>
        </p:txBody>
      </p:sp>
      <p:sp>
        <p:nvSpPr>
          <p:cNvPr id="10" name="Shape 7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DAw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7zgAAIIOAAACPAAAlREAABAAAAAmAAAACAAAAP//////////"/>
              </a:ext>
            </a:extLst>
          </p:cNvSpPr>
          <p:nvPr/>
        </p:nvSpPr>
        <p:spPr>
          <a:xfrm>
            <a:off x="9255125" y="2358390"/>
            <a:ext cx="499745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1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9g/O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TkAAMQOAAD8OgAAVBEAABAgAAAmAAAACAAAAP//////////"/>
              </a:ext>
            </a:extLst>
          </p:cNvSpPr>
          <p:nvPr/>
        </p:nvSpPr>
        <p:spPr>
          <a:xfrm>
            <a:off x="9421495" y="2400300"/>
            <a:ext cx="167005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2</a:t>
            </a:r>
            <a:endParaRPr lang="en-us" sz="2620" cap="none"/>
          </a:p>
        </p:txBody>
      </p:sp>
      <p:sp>
        <p:nvSpPr>
          <p:cNvPr id="12" name="Text 9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A1Be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D0AAPoOAABpUAAAHREAABAgAAAmAAAACAAAAP//////////"/>
              </a:ext>
            </a:extLst>
          </p:cNvSpPr>
          <p:nvPr/>
        </p:nvSpPr>
        <p:spPr>
          <a:xfrm>
            <a:off x="9977120" y="2434590"/>
            <a:ext cx="309435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Почему они важны?</a:t>
            </a:r>
            <a:endParaRPr lang="en-us" sz="2185" cap="none"/>
          </a:p>
        </p:txBody>
      </p:sp>
      <p:sp>
        <p:nvSpPr>
          <p:cNvPr id="13" name="Text 1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xS8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D0AAO8RAADgVAAADR8AABAAAAAmAAAACAAAAP//////////"/>
              </a:ext>
            </a:extLst>
          </p:cNvSpPr>
          <p:nvPr/>
        </p:nvSpPr>
        <p:spPr>
          <a:xfrm>
            <a:off x="9977120" y="2915285"/>
            <a:ext cx="3820160" cy="21323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Использование классов эквивалентности помогает создавать более эффективные наборы тестовых примеров, покрывающие все возможные сценарии.</a:t>
            </a:r>
            <a:endParaRPr lang="en-us" cap="none"/>
          </a:p>
        </p:txBody>
      </p:sp>
      <p:sp>
        <p:nvSpPr>
          <p:cNvPr id="14" name="Shape 11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euYP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oBsAAHwhAACzHgAAkCQAABAAAAAmAAAACAAAAP//////////"/>
              </a:ext>
            </a:extLst>
          </p:cNvSpPr>
          <p:nvPr/>
        </p:nvSpPr>
        <p:spPr>
          <a:xfrm>
            <a:off x="4490720" y="5443220"/>
            <a:ext cx="499745" cy="500380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5" name="Text 1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RfVj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hwAAL4hAACtHQAATiQAABAgAAAmAAAACAAAAP//////////"/>
              </a:ext>
            </a:extLst>
          </p:cNvSpPr>
          <p:nvPr/>
        </p:nvSpPr>
        <p:spPr>
          <a:xfrm>
            <a:off x="4657090" y="5485130"/>
            <a:ext cx="167005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3</a:t>
            </a:r>
            <a:endParaRPr lang="en-us" sz="2620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PCGt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SAAAPUhAACYMgAAFyQAABAgAAAmAAAACAAAAP//////////"/>
              </a:ext>
            </a:extLst>
          </p:cNvSpPr>
          <p:nvPr/>
        </p:nvSpPr>
        <p:spPr>
          <a:xfrm>
            <a:off x="5212715" y="5520055"/>
            <a:ext cx="3011805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Как их определять?</a:t>
            </a:r>
            <a:endParaRPr lang="en-us" sz="2185" cap="none"/>
          </a:p>
        </p:txBody>
      </p:sp>
      <p:sp>
        <p:nvSpPr>
          <p:cNvPr id="17" name="Text 1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c9v2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SAAAOkkAADgVAAASCkAABAAAAAmAAAACAAAAP//////////"/>
              </a:ext>
            </a:extLst>
          </p:cNvSpPr>
          <p:nvPr/>
        </p:nvSpPr>
        <p:spPr>
          <a:xfrm>
            <a:off x="5212715" y="6000115"/>
            <a:ext cx="858456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Для определения классов эквивалентности необходимо тщательно проанализировать требования и спецификации системы.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FeAH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sp>
        <p:nvSpPr>
          <p:cNvPr id="4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AkFAAB3TQAA3wsAABAAAAAmAAAACAAAAP//////////"/>
              </a:ext>
            </a:extLst>
          </p:cNvSpPr>
          <p:nvPr/>
        </p:nvSpPr>
        <p:spPr>
          <a:xfrm>
            <a:off x="2037715" y="818515"/>
            <a:ext cx="10554970" cy="1111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4370"/>
              </a:lnSpc>
              <a:buNone/>
            </a:pPr>
            <a:r>
              <a:rPr lang="en-us" sz="349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Преимущества использования классов эквивалентности</a:t>
            </a:r>
            <a:endParaRPr lang="en-us" sz="3495" cap="none"/>
          </a:p>
        </p:txBody>
      </p:sp>
      <p:sp>
        <p:nvSpPr>
          <p:cNvPr id="5" name="Text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JoOAAB3TQAAyhAAABAgAAAmAAAACAAAAP//////////"/>
              </a:ext>
            </a:extLst>
          </p:cNvSpPr>
          <p:nvPr/>
        </p:nvSpPr>
        <p:spPr>
          <a:xfrm>
            <a:off x="2037715" y="2373630"/>
            <a:ext cx="105549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H9EI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LITAAD0HwAA9xcAABAAAAAmAAAACAAAAP//////////"/>
              </a:ext>
            </a:extLst>
          </p:cNvSpPr>
          <p:nvPr/>
        </p:nvSpPr>
        <p:spPr>
          <a:xfrm>
            <a:off x="2037715" y="3201670"/>
            <a:ext cx="315658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Сокращение объема тестирования</a:t>
            </a:r>
            <a:endParaRPr lang="en-us" sz="2185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ZZBl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FUZAAD0HwAAoygAABAAAAAmAAAACAAAAP//////////"/>
              </a:ext>
            </a:extLst>
          </p:cNvSpPr>
          <p:nvPr/>
        </p:nvSpPr>
        <p:spPr>
          <a:xfrm>
            <a:off x="2037715" y="4117975"/>
            <a:ext cx="3156585" cy="24879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Использование классов эквивалентности позволяет сократить количество тестовых примеров, фокусируясь на представительных наборах данных.</a:t>
            </a:r>
            <a:endParaRPr lang="en-us" cap="none"/>
          </a:p>
        </p:txBody>
      </p:sp>
      <p:sp>
        <p:nvSpPr>
          <p:cNvPr id="8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5wP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ViMAALITAADANgAA9xcAABAAAAAmAAAACAAAAP//////////"/>
              </a:ext>
            </a:extLst>
          </p:cNvSpPr>
          <p:nvPr/>
        </p:nvSpPr>
        <p:spPr>
          <a:xfrm>
            <a:off x="5744210" y="3201670"/>
            <a:ext cx="3155950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Повышение эффективности</a:t>
            </a:r>
            <a:endParaRPr lang="en-us" sz="2185" cap="none"/>
          </a:p>
        </p:txBody>
      </p:sp>
      <p:sp>
        <p:nvSpPr>
          <p:cNvPr id="9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ViMAAFUZAADANgAAcyYAABAAAAAmAAAACAAAAP//////////"/>
              </a:ext>
            </a:extLst>
          </p:cNvSpPr>
          <p:nvPr/>
        </p:nvSpPr>
        <p:spPr>
          <a:xfrm>
            <a:off x="5744210" y="4117975"/>
            <a:ext cx="3155950" cy="21323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Тестирование на основе классов эквивалентности более эффективно, так как оно помогает выявлять ошибки, связанные с целыми группами входных данных.</a:t>
            </a:r>
            <a:endParaRPr lang="en-us" cap="none"/>
          </a:p>
        </p:txBody>
      </p:sp>
      <p:sp>
        <p:nvSpPr>
          <p:cNvPr id="10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g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joAALITAACMTQAA9xcAABAAAAAmAAAACAAAAP//////////"/>
              </a:ext>
            </a:extLst>
          </p:cNvSpPr>
          <p:nvPr/>
        </p:nvSpPr>
        <p:spPr>
          <a:xfrm>
            <a:off x="9450070" y="3201670"/>
            <a:ext cx="3155950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Структурированный подход</a:t>
            </a:r>
            <a:endParaRPr lang="en-us" sz="2185" cap="none"/>
          </a:p>
        </p:txBody>
      </p:sp>
      <p:sp>
        <p:nvSpPr>
          <p:cNvPr id="11" name="Text 9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joAAFUZAACMTQAAoygAABAAAAAmAAAACAAAAP//////////"/>
              </a:ext>
            </a:extLst>
          </p:cNvSpPr>
          <p:nvPr/>
        </p:nvSpPr>
        <p:spPr>
          <a:xfrm>
            <a:off x="9450070" y="4117975"/>
            <a:ext cx="3155950" cy="24879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Определение классов эквивалентности обеспечивает систематический и организованный подход к разработке тестовых примеров.</a:t>
            </a:r>
            <a:endParaRPr lang="en-us" cap="none"/>
          </a:p>
        </p:txBody>
      </p:sp>
      <p:sp>
        <p:nvSpPr>
          <p:cNvPr id="12" name="Text 1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UL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GcrAAB3TQAAly0AABAgAAAmAAAACAAAAP//////////"/>
              </a:ext>
            </a:extLst>
          </p:cNvSpPr>
          <p:nvPr/>
        </p:nvSpPr>
        <p:spPr>
          <a:xfrm>
            <a:off x="2037715" y="7055485"/>
            <a:ext cx="105549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pic>
        <p:nvPicPr>
          <p:cNvPr id="4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xDAAAAAAAAD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oLQ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IYFAABgPgAApgoAABAAAAAmAAAACAAAAP//////////"/>
              </a:ext>
            </a:extLst>
          </p:cNvSpPr>
          <p:nvPr/>
        </p:nvSpPr>
        <p:spPr>
          <a:xfrm>
            <a:off x="833120" y="897890"/>
            <a:ext cx="9306560" cy="8331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Процесс создания тестовых примеров на основе классов эквивалентности</a:t>
            </a:r>
            <a:endParaRPr lang="en-us" sz="2620" cap="none"/>
          </a:p>
        </p:txBody>
      </p:sp>
      <p:sp>
        <p:nvSpPr>
          <p:cNvPr id="6" name="Shape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LR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FwcAAC8MAABDBwAAGi0AABAAAAAmAAAACAAAAP//////////"/>
              </a:ext>
            </a:extLst>
          </p:cNvSpPr>
          <p:nvPr/>
        </p:nvSpPr>
        <p:spPr>
          <a:xfrm>
            <a:off x="1152525" y="1980565"/>
            <a:ext cx="27940" cy="5351145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7" name="Shape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oLQ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twgAALQOAAB/DQAA4A4AABAAAAAmAAAACAAAAP//////////"/>
              </a:ext>
            </a:extLst>
          </p:cNvSpPr>
          <p:nvPr/>
        </p:nvSpPr>
        <p:spPr>
          <a:xfrm>
            <a:off x="1416685" y="2390140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8" name="Shape 5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gKQ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owUAAEENAAC3CAAAVBAAABAAAAAmAAAACAAAAP//////////"/>
              </a:ext>
            </a:extLst>
          </p:cNvSpPr>
          <p:nvPr/>
        </p:nvSpPr>
        <p:spPr>
          <a:xfrm>
            <a:off x="916305" y="2154555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9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oAC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YAAIINAACwBwAAEhAAABAgAAAmAAAACAAAAP//////////"/>
              </a:ext>
            </a:extLst>
          </p:cNvSpPr>
          <p:nvPr/>
        </p:nvSpPr>
        <p:spPr>
          <a:xfrm>
            <a:off x="1083310" y="2195830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1</a:t>
            </a:r>
            <a:endParaRPr lang="en-us" sz="2620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ADB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I0NAAAgKAAAsA8AABAgAAAmAAAACAAAAP//////////"/>
              </a:ext>
            </a:extLst>
          </p:cNvSpPr>
          <p:nvPr/>
        </p:nvSpPr>
        <p:spPr>
          <a:xfrm>
            <a:off x="2388235" y="2202815"/>
            <a:ext cx="413448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Шаг 1: Анализ требований</a:t>
            </a:r>
            <a:endParaRPr lang="en-us" sz="2185" cap="none"/>
          </a:p>
        </p:txBody>
      </p:sp>
      <p:sp>
        <p:nvSpPr>
          <p:cNvPr id="11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IIQAABgPgAA4RQAABAAAAAmAAAACAAAAP//////////"/>
              </a:ext>
            </a:extLst>
          </p:cNvSpPr>
          <p:nvPr/>
        </p:nvSpPr>
        <p:spPr>
          <a:xfrm>
            <a:off x="2388235" y="2683510"/>
            <a:ext cx="775144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Внимательно изучите требования и спецификации, чтобы понять логику системы и выявить возможные входные данные.</a:t>
            </a:r>
            <a:endParaRPr lang="en-us" cap="none"/>
          </a:p>
        </p:txBody>
      </p:sp>
      <p:sp>
        <p:nvSpPr>
          <p:cNvPr id="12" name="Shape 9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kEAQ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twgAACIaAAB/DQAAThoAABAAAAAmAAAACAAAAP//////////"/>
              </a:ext>
            </a:extLst>
          </p:cNvSpPr>
          <p:nvPr/>
        </p:nvSpPr>
        <p:spPr>
          <a:xfrm>
            <a:off x="1416685" y="4248150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13" name="Shape 10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NjY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owUAAK4YAAC3CAAAwRsAABAAAAAmAAAACAAAAP//////////"/>
              </a:ext>
            </a:extLst>
          </p:cNvSpPr>
          <p:nvPr/>
        </p:nvSpPr>
        <p:spPr>
          <a:xfrm>
            <a:off x="916305" y="4011930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4" name="Text 1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NjY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YAAPAYAACwBwAAgBsAABAgAAAmAAAACAAAAP//////////"/>
              </a:ext>
            </a:extLst>
          </p:cNvSpPr>
          <p:nvPr/>
        </p:nvSpPr>
        <p:spPr>
          <a:xfrm>
            <a:off x="1083310" y="4053840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2</a:t>
            </a:r>
            <a:endParaRPr lang="en-us" sz="2620" cap="none"/>
          </a:p>
        </p:txBody>
      </p:sp>
      <p:sp>
        <p:nvSpPr>
          <p:cNvPr id="15" name="Text 1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PsYAADrKQAAHRsAABAgAAAmAAAACAAAAP//////////"/>
              </a:ext>
            </a:extLst>
          </p:cNvSpPr>
          <p:nvPr/>
        </p:nvSpPr>
        <p:spPr>
          <a:xfrm>
            <a:off x="2388235" y="4060825"/>
            <a:ext cx="4425950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Шаг 2: Определение классов</a:t>
            </a:r>
            <a:endParaRPr lang="en-us" sz="2185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O8bAABgPgAATyAAABAAAAAmAAAACAAAAP//////////"/>
              </a:ext>
            </a:extLst>
          </p:cNvSpPr>
          <p:nvPr/>
        </p:nvSpPr>
        <p:spPr>
          <a:xfrm>
            <a:off x="2388235" y="4540885"/>
            <a:ext cx="7751445" cy="711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Выделите классы эквивалентности, основываясь на различных типах входных данных и ожидаемых результатов.</a:t>
            </a:r>
            <a:endParaRPr lang="en-us" cap="none"/>
          </a:p>
        </p:txBody>
      </p:sp>
      <p:sp>
        <p:nvSpPr>
          <p:cNvPr id="17" name="Shape 1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NjY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twgAAI8lAAB/DQAAuyUAABAAAAAmAAAACAAAAP//////////"/>
              </a:ext>
            </a:extLst>
          </p:cNvSpPr>
          <p:nvPr/>
        </p:nvSpPr>
        <p:spPr>
          <a:xfrm>
            <a:off x="1416685" y="6105525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18" name="Shape 15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BEqE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owUAABwkAAC3CAAALycAABAAAAAmAAAACAAAAP//////////"/>
              </a:ext>
            </a:extLst>
          </p:cNvSpPr>
          <p:nvPr/>
        </p:nvSpPr>
        <p:spPr>
          <a:xfrm>
            <a:off x="916305" y="5869940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9" name="Text 1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FSu1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YAAF0kAACwBwAA7SYAABAgAAAmAAAACAAAAP//////////"/>
              </a:ext>
            </a:extLst>
          </p:cNvSpPr>
          <p:nvPr/>
        </p:nvSpPr>
        <p:spPr>
          <a:xfrm>
            <a:off x="1083310" y="5911215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3</a:t>
            </a:r>
            <a:endParaRPr lang="en-us" sz="2620" cap="none"/>
          </a:p>
        </p:txBody>
      </p:sp>
      <p:sp>
        <p:nvSpPr>
          <p:cNvPr id="20" name="Text 1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GQWf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GgkAABDMwAAiyYAABAgAAAmAAAACAAAAP//////////"/>
              </a:ext>
            </a:extLst>
          </p:cNvSpPr>
          <p:nvPr/>
        </p:nvSpPr>
        <p:spPr>
          <a:xfrm>
            <a:off x="2388235" y="5918200"/>
            <a:ext cx="594487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Шаг 3: Разработка тестовых примеров</a:t>
            </a:r>
            <a:endParaRPr lang="en-us" sz="2185" cap="none"/>
          </a:p>
        </p:txBody>
      </p:sp>
      <p:sp>
        <p:nvSpPr>
          <p:cNvPr id="21" name="Text 1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X60r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sQ4AAF0nAABgPgAAvCsAABAAAAAmAAAACAAAAP//////////"/>
              </a:ext>
            </a:extLst>
          </p:cNvSpPr>
          <p:nvPr/>
        </p:nvSpPr>
        <p:spPr>
          <a:xfrm>
            <a:off x="2388235" y="6398895"/>
            <a:ext cx="775144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Создайте тестовые примеры, охватывающие каждый класс эквивалентности, чтобы обеспечить всестороннее покрытие.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E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sp>
        <p:nvSpPr>
          <p:cNvPr id="4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KYFAAB3TQAAMQ4AABAAAAAmAAAACAAAAP//////////"/>
              </a:ext>
            </a:extLst>
          </p:cNvSpPr>
          <p:nvPr/>
        </p:nvSpPr>
        <p:spPr>
          <a:xfrm>
            <a:off x="2037715" y="918210"/>
            <a:ext cx="1055497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Ручное тестирование в MVSTE: основные принципы</a:t>
            </a:r>
            <a:endParaRPr lang="en-us" sz="4370" cap="none"/>
          </a:p>
        </p:txBody>
      </p:sp>
      <p:sp>
        <p:nvSpPr>
          <p:cNvPr id="5" name="Shape 3"/>
          <p:cNvSpPr>
            <a:extLst>
              <a:ext uri="smNativeData">
                <pr:smNativeData xmlns:pr="smNativeData" xmlns="smNativeData" val="SMDATA_15_gn5KZhMAAAAlAAAAZQAAAA0AAAAAkAAAAEgAAACQAAAASAAAAAAAAAAAAAAAAAAAAAEAAABQAAAA83aE04IXr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iQwAAO0QAABRLAAAXB8AABAAAAAmAAAACAAAAP//////////"/>
              </a:ext>
            </a:extLst>
          </p:cNvSpPr>
          <p:nvPr/>
        </p:nvSpPr>
        <p:spPr>
          <a:xfrm>
            <a:off x="2037715" y="2751455"/>
            <a:ext cx="5166360" cy="2346325"/>
          </a:xfrm>
          <a:prstGeom prst="roundRect">
            <a:avLst>
              <a:gd name="adj" fmla="val 2841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6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QZ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EsSAAAhIQAAbhQAABAgAAAmAAAACAAAAP//////////"/>
              </a:ext>
            </a:extLst>
          </p:cNvSpPr>
          <p:nvPr/>
        </p:nvSpPr>
        <p:spPr>
          <a:xfrm>
            <a:off x="2259965" y="2973705"/>
            <a:ext cx="312547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Понимание системы</a:t>
            </a:r>
            <a:endParaRPr lang="en-us" sz="2185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EAVAADzKgAAzxsAABAAAAAmAAAACAAAAP//////////"/>
              </a:ext>
            </a:extLst>
          </p:cNvSpPr>
          <p:nvPr/>
        </p:nvSpPr>
        <p:spPr>
          <a:xfrm>
            <a:off x="2259965" y="3454400"/>
            <a:ext cx="472186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Тщательно изучите предметную область, требования и архитектуру системы перед началом тестирования.</a:t>
            </a:r>
            <a:endParaRPr lang="en-us" cap="none"/>
          </a:p>
        </p:txBody>
      </p:sp>
      <p:sp>
        <p:nvSpPr>
          <p:cNvPr id="8" name="Shape 6"/>
          <p:cNvSpPr>
            <a:extLst>
              <a:ext uri="smNativeData">
                <pr:smNativeData xmlns:pr="smNativeData" xmlns="smNativeData" val="SMDATA_15_gn5KZhMAAAAlAAAAZQAAAA0AAAAAkAAAAEgAAACQAAAASAAAAAAAAAAAAAAAAAAAAAEAAABQAAAA83aE04IXr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ry0AAO0QAAB3TQAAXB8AABAAAAAmAAAACAAAAP//////////"/>
              </a:ext>
            </a:extLst>
          </p:cNvSpPr>
          <p:nvPr/>
        </p:nvSpPr>
        <p:spPr>
          <a:xfrm>
            <a:off x="7426325" y="2751455"/>
            <a:ext cx="5166360" cy="2346325"/>
          </a:xfrm>
          <a:prstGeom prst="roundRect">
            <a:avLst>
              <a:gd name="adj" fmla="val 2841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9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oKS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S8AAEsSAADLQAAAbhQAABAgAAAmAAAACAAAAP//////////"/>
              </a:ext>
            </a:extLst>
          </p:cNvSpPr>
          <p:nvPr/>
        </p:nvSpPr>
        <p:spPr>
          <a:xfrm>
            <a:off x="7648575" y="2973705"/>
            <a:ext cx="288417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Системный подход</a:t>
            </a:r>
            <a:endParaRPr lang="en-us" sz="2185" cap="none"/>
          </a:p>
        </p:txBody>
      </p:sp>
      <p:sp>
        <p:nvSpPr>
          <p:cNvPr id="10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gWb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S8AAEAVAAAZTAAA/h0AABAAAAAmAAAACAAAAP//////////"/>
              </a:ext>
            </a:extLst>
          </p:cNvSpPr>
          <p:nvPr/>
        </p:nvSpPr>
        <p:spPr>
          <a:xfrm>
            <a:off x="7648575" y="3454400"/>
            <a:ext cx="4721860" cy="1421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Следуйте структурированной методологии тестирования, такой как MVSTE, для эффективного и последовательного тестирования.</a:t>
            </a:r>
            <a:endParaRPr lang="en-us" cap="none"/>
          </a:p>
        </p:txBody>
      </p:sp>
      <p:sp>
        <p:nvSpPr>
          <p:cNvPr id="11" name="Shape 9"/>
          <p:cNvSpPr>
            <a:extLst>
              <a:ext uri="smNativeData">
                <pr:smNativeData xmlns:pr="smNativeData" xmlns="smNativeData" val="SMDATA_15_gn5KZhMAAAAlAAAAZQAAAA0AAAAAkAAAAEgAAACQAAAASAAAAAAAAAAAAAAAAAAAAAEAAABQAAAAh+EjYkoks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YPXt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iQwAALogAABRLAAA+SwAABAAAAAmAAAACAAAAP//////////"/>
              </a:ext>
            </a:extLst>
          </p:cNvSpPr>
          <p:nvPr/>
        </p:nvSpPr>
        <p:spPr>
          <a:xfrm>
            <a:off x="2037715" y="5320030"/>
            <a:ext cx="5166360" cy="1990725"/>
          </a:xfrm>
          <a:prstGeom prst="roundRect">
            <a:avLst>
              <a:gd name="adj" fmla="val 3348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2" name="Text 1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8PY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BgiAAB+JwAAOyQAABAgAAAmAAAACAAAAP//////////"/>
              </a:ext>
            </a:extLst>
          </p:cNvSpPr>
          <p:nvPr/>
        </p:nvSpPr>
        <p:spPr>
          <a:xfrm>
            <a:off x="2259965" y="5542280"/>
            <a:ext cx="415988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Внимательность к деталям</a:t>
            </a:r>
            <a:endParaRPr lang="en-us" sz="2185" cap="none"/>
          </a:p>
        </p:txBody>
      </p:sp>
      <p:sp>
        <p:nvSpPr>
          <p:cNvPr id="13" name="Text 1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LR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A0lAADzKgAAnCsAABAAAAAmAAAACAAAAP//////////"/>
              </a:ext>
            </a:extLst>
          </p:cNvSpPr>
          <p:nvPr/>
        </p:nvSpPr>
        <p:spPr>
          <a:xfrm>
            <a:off x="2259965" y="6022975"/>
            <a:ext cx="472186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Будьте внимательны к мелким деталям, так как они могут иметь большое значение для успешного тестирования.</a:t>
            </a:r>
            <a:endParaRPr lang="en-us" cap="none"/>
          </a:p>
        </p:txBody>
      </p:sp>
      <p:sp>
        <p:nvSpPr>
          <p:cNvPr id="14" name="Shape 12"/>
          <p:cNvSpPr>
            <a:extLst>
              <a:ext uri="smNativeData">
                <pr:smNativeData xmlns:pr="smNativeData" xmlns="smNativeData" val="SMDATA_15_gn5KZhMAAAAlAAAAZQAAAA0AAAAAkAAAAEgAAACQAAAASAAAAAAAAAAAAAAAAAAAAAEAAABQAAAAh+EjYkoks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KQ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ry0AALogAAB3TQAA+SwAABAAAAAmAAAACAAAAP//////////"/>
              </a:ext>
            </a:extLst>
          </p:cNvSpPr>
          <p:nvPr/>
        </p:nvSpPr>
        <p:spPr>
          <a:xfrm>
            <a:off x="7426325" y="5320030"/>
            <a:ext cx="5166360" cy="1990725"/>
          </a:xfrm>
          <a:prstGeom prst="roundRect">
            <a:avLst>
              <a:gd name="adj" fmla="val 3348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5" name="Text 1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EWJ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S8AABgiAADQQAAAOyQAABAgAAAmAAAACAAAAP//////////"/>
              </a:ext>
            </a:extLst>
          </p:cNvSpPr>
          <p:nvPr/>
        </p:nvSpPr>
        <p:spPr>
          <a:xfrm>
            <a:off x="7648575" y="5542280"/>
            <a:ext cx="288734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Документирование</a:t>
            </a:r>
            <a:endParaRPr lang="en-us" sz="2185" cap="none"/>
          </a:p>
        </p:txBody>
      </p:sp>
      <p:sp>
        <p:nvSpPr>
          <p:cNvPr id="16" name="Text 1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EWJ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S8AAA0lAAAZTAAAnCsAABAAAAAmAAAACAAAAP//////////"/>
              </a:ext>
            </a:extLst>
          </p:cNvSpPr>
          <p:nvPr/>
        </p:nvSpPr>
        <p:spPr>
          <a:xfrm>
            <a:off x="7648575" y="6022975"/>
            <a:ext cx="472186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Тщательно документируйте процесс и результаты тестирования для обеспечения прозрачности и воспроизводимости.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pic>
        <p:nvPicPr>
          <p:cNvPr id="4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///8AAAAAdBY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CsB5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oBsAAIYFAADgVAAApgoAABAAAAAmAAAACAAAAP//////////"/>
              </a:ext>
            </a:extLst>
          </p:cNvSpPr>
          <p:nvPr/>
        </p:nvSpPr>
        <p:spPr>
          <a:xfrm>
            <a:off x="4490720" y="897890"/>
            <a:ext cx="9306560" cy="8331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Подготовка тестовых сценариев для ручного тестирования</a:t>
            </a:r>
            <a:endParaRPr lang="en-us" sz="2620" cap="none"/>
          </a:p>
        </p:txBody>
      </p:sp>
      <p:sp>
        <p:nvSpPr>
          <p:cNvPr id="6" name="Shape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yedi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lx0AAC8MAADDHQAAGi0AABAAAAAmAAAACAAAAP//////////"/>
              </a:ext>
            </a:extLst>
          </p:cNvSpPr>
          <p:nvPr/>
        </p:nvSpPr>
        <p:spPr>
          <a:xfrm>
            <a:off x="4810125" y="1980565"/>
            <a:ext cx="27940" cy="5351145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7" name="Shape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Gglf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Nx8AALQOAAD/IwAA4A4AABAAAAAmAAAACAAAAP//////////"/>
              </a:ext>
            </a:extLst>
          </p:cNvSpPr>
          <p:nvPr/>
        </p:nvSpPr>
        <p:spPr>
          <a:xfrm>
            <a:off x="5074285" y="2390140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8" name="Shape 5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Usde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IxwAAEENAAA3HwAAVBAAABAAAAAmAAAACAAAAP//////////"/>
              </a:ext>
            </a:extLst>
          </p:cNvSpPr>
          <p:nvPr/>
        </p:nvSpPr>
        <p:spPr>
          <a:xfrm>
            <a:off x="4573905" y="2154555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9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PtFn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Kh0AAIINAAAwHgAAEhAAABAgAAAmAAAACAAAAP//////////"/>
              </a:ext>
            </a:extLst>
          </p:cNvSpPr>
          <p:nvPr/>
        </p:nvSpPr>
        <p:spPr>
          <a:xfrm>
            <a:off x="4740910" y="2195830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1</a:t>
            </a:r>
            <a:endParaRPr lang="en-us" sz="2620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hRuG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I0NAADbOwAAsA8AABAgAAAmAAAACAAAAP//////////"/>
              </a:ext>
            </a:extLst>
          </p:cNvSpPr>
          <p:nvPr/>
        </p:nvSpPr>
        <p:spPr>
          <a:xfrm>
            <a:off x="6045835" y="2202815"/>
            <a:ext cx="368427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Определение сценариев</a:t>
            </a:r>
            <a:endParaRPr lang="en-us" sz="2185" cap="none"/>
          </a:p>
        </p:txBody>
      </p:sp>
      <p:sp>
        <p:nvSpPr>
          <p:cNvPr id="11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lDgO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IIQAADgVAAA4RQAABAAAAAmAAAACAAAAP//////////"/>
              </a:ext>
            </a:extLst>
          </p:cNvSpPr>
          <p:nvPr/>
        </p:nvSpPr>
        <p:spPr>
          <a:xfrm>
            <a:off x="6045835" y="2683510"/>
            <a:ext cx="775144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Выявите ключевые сценарии использования системы на основе требований и спецификаций.</a:t>
            </a:r>
            <a:endParaRPr lang="en-us" cap="none"/>
          </a:p>
        </p:txBody>
      </p:sp>
      <p:sp>
        <p:nvSpPr>
          <p:cNvPr id="12" name="Shape 9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42Ew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Nx8AACIaAAD/IwAAThoAABAAAAAmAAAACAAAAP//////////"/>
              </a:ext>
            </a:extLst>
          </p:cNvSpPr>
          <p:nvPr/>
        </p:nvSpPr>
        <p:spPr>
          <a:xfrm>
            <a:off x="5074285" y="4248150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13" name="Shape 10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hcs5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IxwAAK4YAAA3HwAAwRsAABAAAAAmAAAACAAAAP//////////"/>
              </a:ext>
            </a:extLst>
          </p:cNvSpPr>
          <p:nvPr/>
        </p:nvSpPr>
        <p:spPr>
          <a:xfrm>
            <a:off x="4573905" y="4011930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4" name="Text 1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Sdjs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Kh0AAPAYAAAwHgAAgBsAABAgAAAmAAAACAAAAP//////////"/>
              </a:ext>
            </a:extLst>
          </p:cNvSpPr>
          <p:nvPr/>
        </p:nvSpPr>
        <p:spPr>
          <a:xfrm>
            <a:off x="4740910" y="4053840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2</a:t>
            </a:r>
            <a:endParaRPr lang="en-us" sz="2620" cap="none"/>
          </a:p>
        </p:txBody>
      </p:sp>
      <p:sp>
        <p:nvSpPr>
          <p:cNvPr id="15" name="Text 1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v22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PsYAABOOwAAHRsAABAgAAAmAAAACAAAAP//////////"/>
              </a:ext>
            </a:extLst>
          </p:cNvSpPr>
          <p:nvPr/>
        </p:nvSpPr>
        <p:spPr>
          <a:xfrm>
            <a:off x="6045835" y="4060825"/>
            <a:ext cx="3594735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Разработка тест-кейсов</a:t>
            </a:r>
            <a:endParaRPr lang="en-us" sz="2185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reoR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O8bAADgVAAATyAAABAAAAAmAAAACAAAAP//////////"/>
              </a:ext>
            </a:extLst>
          </p:cNvSpPr>
          <p:nvPr/>
        </p:nvSpPr>
        <p:spPr>
          <a:xfrm>
            <a:off x="6045835" y="4540885"/>
            <a:ext cx="7751445" cy="711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Создайте подробные тест-кейсы, охватывающие различные аспекты каждого сценария.</a:t>
            </a:r>
            <a:endParaRPr lang="en-us" cap="none"/>
          </a:p>
        </p:txBody>
      </p:sp>
      <p:sp>
        <p:nvSpPr>
          <p:cNvPr id="17" name="Shape 1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/2aA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S0JY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2aAAP///wEAAAAAAAAAAAAAAAAAAAAAAAAAAAAAAAAAAAAAAAAAAAAAAAB/f38A5+bmA8zMzADAwP8Af39/AAAAAAAAAAAAAAAAAAAAAAAAAAAAIQAAABgAAAAUAAAANx8AAI8lAAD/IwAAuyUAABAAAAAmAAAACAAAAP//////////"/>
              </a:ext>
            </a:extLst>
          </p:cNvSpPr>
          <p:nvPr/>
        </p:nvSpPr>
        <p:spPr>
          <a:xfrm>
            <a:off x="5074285" y="6105525"/>
            <a:ext cx="777240" cy="27940"/>
          </a:xfrm>
          <a:prstGeom prst="rect">
            <a:avLst/>
          </a:prstGeom>
          <a:solidFill>
            <a:srgbClr val="FF6680"/>
          </a:solidFill>
          <a:ln>
            <a:noFill/>
          </a:ln>
          <a:effectLst/>
        </p:spPr>
      </p:sp>
      <p:sp>
        <p:nvSpPr>
          <p:cNvPr id="18" name="Shape 15"/>
          <p:cNvSpPr>
            <a:extLst>
              <a:ext uri="smNativeData">
                <pr:smNativeData xmlns:pr="smNativeData" xmlns="smNativeData" val="SMDATA_15_gn5KZhMAAAAlAAAAZQAAAA0AAAAAkAAAAEgAAACQAAAASAAAAAAAAAAAAAAAAAAAAAEAAABQAAAA4q/JGvUQ0T8AAAAAAADwvwAAAAAAAOA/AAAAAAAA4D8AAAAAAADgPwAAAAAAAOA/AAAAAAAA4D8AAAAAAADgPwAAAAAAAOA/AAAAAAAA4D8CAAAAjAAAAAEAAAAAAAAAOCdI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fbay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OCdIAP///wEAAAAAAAAAAAAAAAAAAAAAAAAAAAAAAAAAAAAAAAAAAAAAAAB/f38A5+bmA8zMzADAwP8Af39/AAAAAAAAAAAAAAAAAAAAAAAAAAAAIQAAABgAAAAUAAAAIxwAABwkAAA3HwAALycAABAAAAAmAAAACAAAAP//////////"/>
              </a:ext>
            </a:extLst>
          </p:cNvSpPr>
          <p:nvPr/>
        </p:nvSpPr>
        <p:spPr>
          <a:xfrm>
            <a:off x="4573905" y="5869940"/>
            <a:ext cx="500380" cy="499745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>
            <a:noFill/>
          </a:ln>
          <a:effectLst/>
        </p:spPr>
      </p:sp>
      <p:sp>
        <p:nvSpPr>
          <p:cNvPr id="19" name="Text 1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YHQ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Kh0AAF0kAAAwHgAA7SYAABAgAAAmAAAACAAAAP//////////"/>
              </a:ext>
            </a:extLst>
          </p:cNvSpPr>
          <p:nvPr/>
        </p:nvSpPr>
        <p:spPr>
          <a:xfrm>
            <a:off x="4740910" y="5911215"/>
            <a:ext cx="16637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3</a:t>
            </a:r>
            <a:endParaRPr lang="en-us" sz="2620" cap="none"/>
          </a:p>
        </p:txBody>
      </p:sp>
      <p:sp>
        <p:nvSpPr>
          <p:cNvPr id="20" name="Text 1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CA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GgkAACOPgAAiyYAABAgAAAmAAAACAAAAP//////////"/>
              </a:ext>
            </a:extLst>
          </p:cNvSpPr>
          <p:nvPr/>
        </p:nvSpPr>
        <p:spPr>
          <a:xfrm>
            <a:off x="6045835" y="5918200"/>
            <a:ext cx="412305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Ранжирование тест-кейсов</a:t>
            </a:r>
            <a:endParaRPr lang="en-us" sz="2185" cap="none"/>
          </a:p>
        </p:txBody>
      </p:sp>
      <p:sp>
        <p:nvSpPr>
          <p:cNvPr id="21" name="Text 1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ESP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SUAAF0nAADgVAAAvCsAABAAAAAmAAAACAAAAP//////////"/>
              </a:ext>
            </a:extLst>
          </p:cNvSpPr>
          <p:nvPr/>
        </p:nvSpPr>
        <p:spPr>
          <a:xfrm>
            <a:off x="6045835" y="6398895"/>
            <a:ext cx="775144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Расставьте приоритеты для тест-кейсов, чтобы сосредоточиться на наиболее важных и критичных функциях.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sp>
        <p:nvSpPr>
          <p:cNvPr id="4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G8HAAB3TQAAQBQAABAAAAAmAAAACAAAAP//////////"/>
              </a:ext>
            </a:extLst>
          </p:cNvSpPr>
          <p:nvPr/>
        </p:nvSpPr>
        <p:spPr>
          <a:xfrm>
            <a:off x="2037715" y="1208405"/>
            <a:ext cx="10554970" cy="20834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Выполнение ручного тестирования и фиксация результатов</a:t>
            </a:r>
            <a:endParaRPr lang="en-us" sz="4370" cap="none"/>
          </a:p>
        </p:txBody>
      </p:sp>
      <p:sp>
        <p:nvSpPr>
          <p:cNvPr id="5" name="Text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ifKQ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PwWAAB3TQAAKxkAABAgAAAmAAAACAAAAP//////////"/>
              </a:ext>
            </a:extLst>
          </p:cNvSpPr>
          <p:nvPr/>
        </p:nvSpPr>
        <p:spPr>
          <a:xfrm>
            <a:off x="2037715" y="3736340"/>
            <a:ext cx="105549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  <p:pic>
        <p:nvPicPr>
          <p:cNvPr id="6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C1GgAA9A8AACA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037715" y="4341495"/>
            <a:ext cx="555625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H0fAACfHQAAoCEAABAgAAAmAAAACAAAAP//////////"/>
              </a:ext>
            </a:extLst>
          </p:cNvSpPr>
          <p:nvPr/>
        </p:nvSpPr>
        <p:spPr>
          <a:xfrm>
            <a:off x="2037715" y="511873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Наблюдение</a:t>
            </a:r>
            <a:endParaRPr lang="en-us" sz="2185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kJji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HIiAADQIAAAMSsAABAAAAAmAAAACAAAAP//////////"/>
              </a:ext>
            </a:extLst>
          </p:cNvSpPr>
          <p:nvPr/>
        </p:nvSpPr>
        <p:spPr>
          <a:xfrm>
            <a:off x="2037715" y="5599430"/>
            <a:ext cx="3296285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Внимательно наблюдайте за поведением системы во время выполнения тестовых сценариев.</a:t>
            </a:r>
            <a:endParaRPr lang="en-us" cap="none"/>
          </a:p>
        </p:txBody>
      </p:sp>
      <p:pic>
        <p:nvPicPr>
          <p:cNvPr id="9" name="Image 1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N0iAAC1GgAARyYAACAe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5667375" y="4341495"/>
            <a:ext cx="554990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kGDy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3SIAAH0fAACgNAAAoCEAABAgAAAmAAAACAAAAP//////////"/>
              </a:ext>
            </a:extLst>
          </p:cNvSpPr>
          <p:nvPr/>
        </p:nvSpPr>
        <p:spPr>
          <a:xfrm>
            <a:off x="5667375" y="5118735"/>
            <a:ext cx="288734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Документирование</a:t>
            </a:r>
            <a:endParaRPr lang="en-us" sz="2185" cap="none"/>
          </a:p>
        </p:txBody>
      </p:sp>
      <p:sp>
        <p:nvSpPr>
          <p:cNvPr id="11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ZL5L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3SIAAHIiAAAjNwAAMSsAABAAAAAmAAAACAAAAP//////////"/>
              </a:ext>
            </a:extLst>
          </p:cNvSpPr>
          <p:nvPr/>
        </p:nvSpPr>
        <p:spPr>
          <a:xfrm>
            <a:off x="5667375" y="5599430"/>
            <a:ext cx="3295650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Тщательно фиксируйте результаты тестирования, включая найденные ошибки и проблемы.</a:t>
            </a:r>
            <a:endParaRPr lang="en-us" cap="none"/>
          </a:p>
        </p:txBody>
      </p:sp>
      <p:pic>
        <p:nvPicPr>
          <p:cNvPr id="12" name="Image 2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V26H9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DA5AAC1GgAAmzwAACAe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4341495"/>
            <a:ext cx="555625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izZW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DkAAH0fAABGSgAAoCEAABAgAAAmAAAACAAAAP//////////"/>
              </a:ext>
            </a:extLst>
          </p:cNvSpPr>
          <p:nvPr/>
        </p:nvSpPr>
        <p:spPr>
          <a:xfrm>
            <a:off x="9296400" y="511873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Анализ</a:t>
            </a:r>
            <a:endParaRPr lang="en-us" sz="2185" cap="none"/>
          </a:p>
        </p:txBody>
      </p:sp>
      <p:sp>
        <p:nvSpPr>
          <p:cNvPr id="14" name="Text 9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ta3o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DkAAHIiAAB3TQAAMSsAABAAAAAmAAAACAAAAP//////////"/>
              </a:ext>
            </a:extLst>
          </p:cNvSpPr>
          <p:nvPr/>
        </p:nvSpPr>
        <p:spPr>
          <a:xfrm>
            <a:off x="9296400" y="5599430"/>
            <a:ext cx="3296285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Анализируйте полученные данные, чтобы выявить системные проблемы и области для улучшения.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EQw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EQw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EAAAAAAAAAJBYx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JBYx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>
            <a:noFill/>
          </a:ln>
          <a:effectLst/>
        </p:spPr>
      </p:sp>
      <p:pic>
        <p:nvPicPr>
          <p:cNvPr id="4" name="Image 0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xDAAAAAAAAD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8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AUAAMAFAABMJwAABgoAABAgAAAmAAAACAAAAP//////////"/>
              </a:ext>
            </a:extLst>
          </p:cNvSpPr>
          <p:nvPr/>
        </p:nvSpPr>
        <p:spPr>
          <a:xfrm>
            <a:off x="833120" y="934720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Заключение</a:t>
            </a:r>
            <a:endParaRPr lang="en-us" sz="4370" cap="none"/>
          </a:p>
        </p:txBody>
      </p:sp>
      <p:pic>
        <p:nvPicPr>
          <p:cNvPr id="6" name="Image 1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SCnaY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CAFAAASDAAA9gsAAAIX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833120" y="1962150"/>
            <a:ext cx="1111250" cy="177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" name="Text 3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6Kp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HANAAAgJQAAkw8AABAgAAAmAAAACAAAAP//////////"/>
              </a:ext>
            </a:extLst>
          </p:cNvSpPr>
          <p:nvPr/>
        </p:nvSpPr>
        <p:spPr>
          <a:xfrm>
            <a:off x="2277745" y="2184400"/>
            <a:ext cx="3757295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Классы эквивалентности</a:t>
            </a:r>
            <a:endParaRPr lang="en-us" sz="2185" cap="none"/>
          </a:p>
        </p:txBody>
      </p:sp>
      <p:sp>
        <p:nvSpPr>
          <p:cNvPr id="8" name="Text 4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GUQAABgPgAAxBQAABAAAAAmAAAACAAAAP//////////"/>
              </a:ext>
            </a:extLst>
          </p:cNvSpPr>
          <p:nvPr/>
        </p:nvSpPr>
        <p:spPr>
          <a:xfrm>
            <a:off x="2277745" y="2665095"/>
            <a:ext cx="786193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Использование классов эквивалентности повышает эффективность тестирования и помогает выявлять ошибки.</a:t>
            </a:r>
            <a:endParaRPr lang="en-us" cap="none"/>
          </a:p>
        </p:txBody>
      </p:sp>
      <p:pic>
        <p:nvPicPr>
          <p:cNvPr id="9" name="Image 2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CAFAAACFwAA9gsAAPEh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833120" y="3740150"/>
            <a:ext cx="1111250" cy="17773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 5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DmnQ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F8YAADZIQAAghoAABAgAAAmAAAACAAAAP//////////"/>
              </a:ext>
            </a:extLst>
          </p:cNvSpPr>
          <p:nvPr/>
        </p:nvSpPr>
        <p:spPr>
          <a:xfrm>
            <a:off x="2277745" y="3961765"/>
            <a:ext cx="322453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Ручное тестирование</a:t>
            </a:r>
            <a:endParaRPr lang="en-us" sz="2185" cap="none"/>
          </a:p>
        </p:txBody>
      </p:sp>
      <p:sp>
        <p:nvSpPr>
          <p:cNvPr id="11" name="Text 6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kAC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FQbAABgPgAAsx8AABAAAAAmAAAACAAAAP//////////"/>
              </a:ext>
            </a:extLst>
          </p:cNvSpPr>
          <p:nvPr/>
        </p:nvSpPr>
        <p:spPr>
          <a:xfrm>
            <a:off x="2277745" y="4442460"/>
            <a:ext cx="786193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Тщательно подготовленные тестовые сценарии и внимательное выполнение ручного тестирования являются ключом к успеху.</a:t>
            </a:r>
            <a:endParaRPr lang="en-us" cap="none"/>
          </a:p>
        </p:txBody>
      </p:sp>
      <p:pic>
        <p:nvPicPr>
          <p:cNvPr id="12" name="Image 3" descr="preencoded.png"/>
          <p:cNvPicPr>
            <a:picLocks noChangeAspect="1"/>
            <a:extLst>
              <a:ext uri="smNativeData">
                <pr:smNativeData xmlns:pr="smNativeData" xmlns="smNativeData" val="SMDATA_17_gn5K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CAFAADxIQAA9gsAAOAs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833120" y="5517515"/>
            <a:ext cx="1111250" cy="17773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" name="Text 7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7Z/t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E8jAACELQAAcSUAABAgAAAmAAAACAAAAP//////////"/>
              </a:ext>
            </a:extLst>
          </p:cNvSpPr>
          <p:nvPr/>
        </p:nvSpPr>
        <p:spPr>
          <a:xfrm>
            <a:off x="2277745" y="5739765"/>
            <a:ext cx="5121275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>
                <a:solidFill>
                  <a:srgbClr val="FF726D"/>
                </a:solidFill>
                <a:latin typeface="Inconsolata" pitchFamily="1" charset="0"/>
                <a:ea typeface="Inconsolata" pitchFamily="1" charset="0"/>
                <a:cs typeface="Inconsolata" pitchFamily="1" charset="0"/>
              </a:rPr>
              <a:t>Непрерывное совершенствование</a:t>
            </a:r>
            <a:endParaRPr lang="en-us" sz="2185" cap="none"/>
          </a:p>
        </p:txBody>
      </p:sp>
      <p:sp>
        <p:nvSpPr>
          <p:cNvPr id="14" name="Text 8"/>
          <p:cNvSpPr>
            <a:extLst>
              <a:ext uri="smNativeData">
                <pr:smNativeData xmlns:pr="smNativeData" xmlns="smNativeData" val="SMDATA_15_gn5K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8vIE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w4AAEMmAABgPgAAoyoAABAAAAAmAAAACAAAAP//////////"/>
              </a:ext>
            </a:extLst>
          </p:cNvSpPr>
          <p:nvPr/>
        </p:nvSpPr>
        <p:spPr>
          <a:xfrm>
            <a:off x="2277745" y="6219825"/>
            <a:ext cx="7861935" cy="711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AD1E6"/>
                </a:solidFill>
                <a:latin typeface="Fira Sans" pitchFamily="0" charset="0"/>
                <a:ea typeface="Fira Sans" pitchFamily="0" charset="0"/>
                <a:cs typeface="Fira Sans" pitchFamily="0" charset="0"/>
              </a:rPr>
              <a:t>Регулярный анализ и улучшение процессов тестирования позволяют повышать качество разрабатываемых приложений.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keywords/>
  <dc:description/>
  <cp:lastModifiedBy>darlix</cp:lastModifiedBy>
  <cp:revision>0</cp:revision>
  <dcterms:created xsi:type="dcterms:W3CDTF">2024-05-19T19:14:35Z</dcterms:created>
  <dcterms:modified xsi:type="dcterms:W3CDTF">2024-05-19T22:34:42Z</dcterms:modified>
</cp:coreProperties>
</file>